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49" r:id="rId2"/>
    <p:sldId id="355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291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C8C"/>
    <a:srgbClr val="0E4C99"/>
    <a:srgbClr val="232E48"/>
    <a:srgbClr val="E6E6E6"/>
    <a:srgbClr val="E7941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6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501C8-3D21-4643-AB05-DFDDD6E3FC16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E608E-C9D9-44F2-9629-8F0AF76860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58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4793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7566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5680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492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648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8950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974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3437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49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2557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875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BD09-16DB-4687-909C-C87280CEF82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708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619476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5562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92532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318655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785685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220904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41825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9823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04102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701753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13503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978151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56698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865545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71927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265957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569392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6FF3C6C-1EF3-4183-AC04-A9F46AB2EED7}" type="datetimeFigureOut">
              <a:rPr lang="hu-HU" smtClean="0"/>
              <a:t>2024. 09. 30.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EE62C-4921-418E-8568-E01EB2507D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2983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6C47E8F-517A-03E1-C22F-7DADE52B9E53}"/>
              </a:ext>
            </a:extLst>
          </p:cNvPr>
          <p:cNvSpPr txBox="1">
            <a:spLocks/>
          </p:cNvSpPr>
          <p:nvPr/>
        </p:nvSpPr>
        <p:spPr>
          <a:xfrm>
            <a:off x="5224121" y="1432138"/>
            <a:ext cx="6617355" cy="1631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Kiberszabályozási</a:t>
            </a:r>
            <a:r>
              <a:rPr lang="hu-H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aktualitások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EA68131-87F5-4242-9F92-99C27D361929}"/>
              </a:ext>
            </a:extLst>
          </p:cNvPr>
          <p:cNvSpPr txBox="1"/>
          <p:nvPr/>
        </p:nvSpPr>
        <p:spPr>
          <a:xfrm>
            <a:off x="5750911" y="4063060"/>
            <a:ext cx="5915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Szabó Lajos</a:t>
            </a:r>
          </a:p>
          <a:p>
            <a:pPr algn="ctr"/>
            <a:r>
              <a:rPr lang="hu-HU" sz="2400" dirty="0"/>
              <a:t>Nemzetbiztonsági Szakszolgálat</a:t>
            </a:r>
            <a:br>
              <a:rPr lang="hu-HU" sz="2400" dirty="0"/>
            </a:br>
            <a:r>
              <a:rPr lang="hu-HU" sz="2400" dirty="0"/>
              <a:t>Nemzeti </a:t>
            </a:r>
            <a:r>
              <a:rPr lang="hu-HU" sz="2400" dirty="0" err="1"/>
              <a:t>Kibervédelmi</a:t>
            </a:r>
            <a:r>
              <a:rPr lang="hu-HU" sz="2400" dirty="0"/>
              <a:t> Intézet</a:t>
            </a:r>
          </a:p>
          <a:p>
            <a:pPr algn="ctr"/>
            <a:r>
              <a:rPr lang="hu-HU" sz="2400" i="1" dirty="0"/>
              <a:t>igazgató</a:t>
            </a:r>
            <a:endParaRPr lang="hu-HU" sz="2000" i="1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F77A80E-9188-4364-A1FA-90345C4C6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9" b="2733"/>
          <a:stretch/>
        </p:blipFill>
        <p:spPr>
          <a:xfrm>
            <a:off x="0" y="0"/>
            <a:ext cx="5017500" cy="686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908542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2092995" y="704079"/>
            <a:ext cx="9206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Együttműködéssel és Nemzeti CSIRT-</a:t>
            </a:r>
            <a:r>
              <a:rPr lang="hu-H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ekkel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kapcsolatos követelmények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891DEA-B572-4E5E-AA4A-A4170C12710B}"/>
              </a:ext>
            </a:extLst>
          </p:cNvPr>
          <p:cNvSpPr txBox="1"/>
          <p:nvPr/>
        </p:nvSpPr>
        <p:spPr>
          <a:xfrm>
            <a:off x="2365481" y="2201419"/>
            <a:ext cx="8831253" cy="358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Információk, technikai adatok, eszközök </a:t>
            </a:r>
            <a:r>
              <a:rPr lang="hu-HU" sz="2200" dirty="0"/>
              <a:t>átadása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Hozzáférés </a:t>
            </a:r>
            <a:r>
              <a:rPr lang="hu-HU" sz="2200" dirty="0"/>
              <a:t>biztosítása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Szigorú követelmények a Nemzeti CSIRT-ek </a:t>
            </a:r>
            <a:r>
              <a:rPr lang="hu-HU" sz="2200" dirty="0"/>
              <a:t>tekintetében:</a:t>
            </a:r>
          </a:p>
          <a:p>
            <a:pPr lvl="2">
              <a:lnSpc>
                <a:spcPct val="150000"/>
              </a:lnSpc>
            </a:pPr>
            <a:r>
              <a:rPr lang="hu-HU" sz="2200" dirty="0"/>
              <a:t>- Mindenkori rendelkezésre állás</a:t>
            </a:r>
          </a:p>
          <a:p>
            <a:pPr lvl="2">
              <a:lnSpc>
                <a:spcPct val="150000"/>
              </a:lnSpc>
            </a:pPr>
            <a:r>
              <a:rPr lang="hu-HU" sz="2200" dirty="0"/>
              <a:t>- Technikai feltételek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Információmegosztás</a:t>
            </a:r>
            <a:endParaRPr lang="hu-HU" sz="22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Reagálás, segítségnyújtás, tiltás </a:t>
            </a:r>
            <a:endParaRPr lang="hu-HU" sz="22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2BBF074-FD6C-4C55-846A-86A547A5AAE3}"/>
              </a:ext>
            </a:extLst>
          </p:cNvPr>
          <p:cNvSpPr txBox="1"/>
          <p:nvPr/>
        </p:nvSpPr>
        <p:spPr>
          <a:xfrm>
            <a:off x="672294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10/14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E99C5EB-805C-4BFA-8FE5-271C3451F2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828" y="4169907"/>
            <a:ext cx="2575367" cy="25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6293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2177919" y="472585"/>
            <a:ext cx="9206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Felkészülés: mit kell tennie a szervezeteknek?</a:t>
            </a:r>
            <a:endParaRPr lang="hu-HU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891DEA-B572-4E5E-AA4A-A4170C12710B}"/>
              </a:ext>
            </a:extLst>
          </p:cNvPr>
          <p:cNvSpPr txBox="1"/>
          <p:nvPr/>
        </p:nvSpPr>
        <p:spPr>
          <a:xfrm>
            <a:off x="2365481" y="2008814"/>
            <a:ext cx="8831253" cy="4598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hu-HU" sz="2200" b="1" dirty="0"/>
              <a:t>Attól függ! </a:t>
            </a:r>
            <a:r>
              <a:rPr lang="hu-HU" sz="2200" dirty="0"/>
              <a:t>(alap/jelentős/magas besorolás)</a:t>
            </a:r>
          </a:p>
          <a:p>
            <a:pPr lvl="0">
              <a:lnSpc>
                <a:spcPct val="150000"/>
              </a:lnSpc>
            </a:pPr>
            <a:r>
              <a:rPr lang="hu-HU" sz="2200" b="1" dirty="0"/>
              <a:t>Incidenskezelési szabályzat </a:t>
            </a:r>
            <a:r>
              <a:rPr lang="hu-HU" sz="2200" dirty="0"/>
              <a:t>(biztonsági eseménykezelési terv – 7/2024. MK rendelet)</a:t>
            </a:r>
          </a:p>
          <a:p>
            <a:pPr lvl="0">
              <a:lnSpc>
                <a:spcPct val="150000"/>
              </a:lnSpc>
            </a:pPr>
            <a:r>
              <a:rPr lang="hu-HU" sz="2200" b="1" dirty="0" err="1"/>
              <a:t>Detekciós</a:t>
            </a:r>
            <a:r>
              <a:rPr lang="hu-HU" sz="2200" b="1" dirty="0"/>
              <a:t> képesség</a:t>
            </a:r>
            <a:endParaRPr lang="hu-HU" sz="2200" dirty="0"/>
          </a:p>
          <a:p>
            <a:pPr lvl="1">
              <a:lnSpc>
                <a:spcPct val="150000"/>
              </a:lnSpc>
            </a:pPr>
            <a:r>
              <a:rPr lang="hu-HU" sz="2200" b="1" dirty="0"/>
              <a:t>	- Naplózás! </a:t>
            </a:r>
            <a:r>
              <a:rPr lang="hu-HU" sz="2200" dirty="0"/>
              <a:t>(7/2024. MK rendelet)</a:t>
            </a:r>
          </a:p>
          <a:p>
            <a:pPr lvl="1">
              <a:lnSpc>
                <a:spcPct val="150000"/>
              </a:lnSpc>
            </a:pPr>
            <a:r>
              <a:rPr lang="hu-HU" sz="2200" dirty="0"/>
              <a:t>	- SIEM/SOAR/SOC?</a:t>
            </a:r>
          </a:p>
          <a:p>
            <a:pPr lvl="1">
              <a:lnSpc>
                <a:spcPct val="150000"/>
              </a:lnSpc>
            </a:pPr>
            <a:r>
              <a:rPr lang="hu-HU" sz="2200" b="1" dirty="0"/>
              <a:t>	- Felhasználók bejelentései</a:t>
            </a:r>
            <a:endParaRPr lang="hu-HU" sz="2200" dirty="0"/>
          </a:p>
          <a:p>
            <a:pPr lvl="1">
              <a:lnSpc>
                <a:spcPct val="150000"/>
              </a:lnSpc>
            </a:pPr>
            <a:r>
              <a:rPr lang="hu-HU" sz="2200" dirty="0"/>
              <a:t>	- CTI</a:t>
            </a:r>
          </a:p>
          <a:p>
            <a:pPr lvl="0">
              <a:lnSpc>
                <a:spcPct val="150000"/>
              </a:lnSpc>
            </a:pPr>
            <a:r>
              <a:rPr lang="hu-HU" sz="2200" b="1" dirty="0"/>
              <a:t>Elemzés? / NKI szolgáltatás!</a:t>
            </a:r>
            <a:endParaRPr lang="hu-HU" sz="2200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19C729C-5253-4B39-8D26-1C4ADB786CC8}"/>
              </a:ext>
            </a:extLst>
          </p:cNvPr>
          <p:cNvSpPr txBox="1"/>
          <p:nvPr/>
        </p:nvSpPr>
        <p:spPr>
          <a:xfrm>
            <a:off x="672294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11/14</a:t>
            </a:r>
          </a:p>
        </p:txBody>
      </p:sp>
    </p:spTree>
    <p:extLst>
      <p:ext uri="{BB962C8B-B14F-4D97-AF65-F5344CB8AC3E}">
        <p14:creationId xmlns:p14="http://schemas.microsoft.com/office/powerpoint/2010/main" val="282453740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1971694" y="704079"/>
            <a:ext cx="92063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Nemzetközi együttműködés</a:t>
            </a:r>
            <a:endParaRPr lang="hu-HU" sz="5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2EDAFDEE-A4E6-4924-B507-6A87A0C4615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71694" y="2216070"/>
            <a:ext cx="9490450" cy="3501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FDF278FB-8371-479F-8444-DF27F3B7CDC6}"/>
              </a:ext>
            </a:extLst>
          </p:cNvPr>
          <p:cNvSpPr txBox="1"/>
          <p:nvPr/>
        </p:nvSpPr>
        <p:spPr>
          <a:xfrm>
            <a:off x="672294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12/14</a:t>
            </a:r>
          </a:p>
        </p:txBody>
      </p:sp>
    </p:spTree>
    <p:extLst>
      <p:ext uri="{BB962C8B-B14F-4D97-AF65-F5344CB8AC3E}">
        <p14:creationId xmlns:p14="http://schemas.microsoft.com/office/powerpoint/2010/main" val="208101480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6C47E8F-517A-03E1-C22F-7DADE52B9E53}"/>
              </a:ext>
            </a:extLst>
          </p:cNvPr>
          <p:cNvSpPr txBox="1">
            <a:spLocks/>
          </p:cNvSpPr>
          <p:nvPr/>
        </p:nvSpPr>
        <p:spPr>
          <a:xfrm>
            <a:off x="744006" y="517964"/>
            <a:ext cx="5929356" cy="2279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6600" b="1" dirty="0">
                <a:solidFill>
                  <a:schemeClr val="tx1"/>
                </a:solidFill>
              </a:rPr>
              <a:t>Köszönöm a figyelmet!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3FBEC176-213E-42D5-A9B8-060034A76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6" y="3382247"/>
            <a:ext cx="1068995" cy="106899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5746FB3D-B36B-413A-85F8-C413E4704C75}"/>
              </a:ext>
            </a:extLst>
          </p:cNvPr>
          <p:cNvSpPr txBox="1"/>
          <p:nvPr/>
        </p:nvSpPr>
        <p:spPr>
          <a:xfrm>
            <a:off x="533524" y="4492204"/>
            <a:ext cx="170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/>
              <a:t>Kibertámadás</a:t>
            </a:r>
            <a:r>
              <a:rPr lang="hu-HU" sz="1600" dirty="0"/>
              <a:t>! podcast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52C5CBF-C102-4AE2-B812-6A6A58F89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4087" r="3618" b="4286"/>
          <a:stretch/>
        </p:blipFill>
        <p:spPr>
          <a:xfrm>
            <a:off x="845034" y="5076979"/>
            <a:ext cx="1082237" cy="1068995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9A4FCD1C-6988-4DF5-BA39-66E599A41C69}"/>
              </a:ext>
            </a:extLst>
          </p:cNvPr>
          <p:cNvSpPr txBox="1"/>
          <p:nvPr/>
        </p:nvSpPr>
        <p:spPr>
          <a:xfrm>
            <a:off x="533524" y="6136671"/>
            <a:ext cx="1705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nki.gov.hu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68D30F4-E542-4F1D-B4B5-6FC84591B6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9" b="2733"/>
          <a:stretch/>
        </p:blipFill>
        <p:spPr>
          <a:xfrm>
            <a:off x="7105395" y="-2638"/>
            <a:ext cx="5017500" cy="686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65D8093-C104-4554-BEDE-7C8D98B9A60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419244" y="3382247"/>
            <a:ext cx="4553055" cy="275442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234950"/>
            <a:bevelB/>
          </a:sp3d>
        </p:spPr>
      </p:pic>
    </p:spTree>
    <p:extLst>
      <p:ext uri="{BB962C8B-B14F-4D97-AF65-F5344CB8AC3E}">
        <p14:creationId xmlns:p14="http://schemas.microsoft.com/office/powerpoint/2010/main" val="21572002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2CB91023-7591-4CD0-BD9A-31B08183F5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4"/>
          <a:stretch/>
        </p:blipFill>
        <p:spPr>
          <a:xfrm>
            <a:off x="4199872" y="2188685"/>
            <a:ext cx="4134503" cy="4130647"/>
          </a:xfrm>
          <a:prstGeom prst="rect">
            <a:avLst/>
          </a:prstGeom>
        </p:spPr>
      </p:pic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" name="Szövegdoboz 4">
            <a:extLst>
              <a:ext uri="{FF2B5EF4-FFF2-40B4-BE49-F238E27FC236}">
                <a16:creationId xmlns:a16="http://schemas.microsoft.com/office/drawing/2014/main" id="{7632278A-F803-4993-9E32-12920263BF54}"/>
              </a:ext>
            </a:extLst>
          </p:cNvPr>
          <p:cNvSpPr txBox="1"/>
          <p:nvPr/>
        </p:nvSpPr>
        <p:spPr>
          <a:xfrm>
            <a:off x="1310129" y="482455"/>
            <a:ext cx="1077210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Incidens, biztonsági esemény </a:t>
            </a:r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5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bekövetkezett vagy sem?  -</a:t>
            </a:r>
          </a:p>
          <a:p>
            <a:pPr algn="ctr"/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7607031-498A-4DC4-9CC6-EA926CEEC6AF}"/>
              </a:ext>
            </a:extLst>
          </p:cNvPr>
          <p:cNvSpPr txBox="1"/>
          <p:nvPr/>
        </p:nvSpPr>
        <p:spPr>
          <a:xfrm>
            <a:off x="2365481" y="1733551"/>
            <a:ext cx="8661400" cy="465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/>
              <a:t>Biztonsági esemény </a:t>
            </a:r>
            <a:r>
              <a:rPr lang="hu-HU" sz="2000" dirty="0"/>
              <a:t>= NIS2 majdnem bekövetkezett biztonsági esemény</a:t>
            </a:r>
            <a:r>
              <a:rPr lang="hu-HU" sz="2000" b="1" dirty="0"/>
              <a:t> </a:t>
            </a:r>
            <a:endParaRPr lang="hu-HU" sz="20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/>
              <a:t>Szándékos károkozás </a:t>
            </a:r>
            <a:r>
              <a:rPr lang="hu-HU" sz="2000" dirty="0"/>
              <a:t>vagy </a:t>
            </a:r>
            <a:r>
              <a:rPr lang="hu-HU" sz="2000" b="1" dirty="0"/>
              <a:t>üzemeltetési incidens</a:t>
            </a:r>
            <a:r>
              <a:rPr lang="hu-HU" sz="2000" dirty="0"/>
              <a:t>?</a:t>
            </a:r>
          </a:p>
          <a:p>
            <a:pPr lvl="1">
              <a:lnSpc>
                <a:spcPct val="150000"/>
              </a:lnSpc>
            </a:pPr>
            <a:r>
              <a:rPr lang="hu-HU" sz="2000" dirty="0"/>
              <a:t>	</a:t>
            </a:r>
            <a:r>
              <a:rPr lang="hu-HU" sz="2000" dirty="0">
                <a:solidFill>
                  <a:schemeClr val="tx1">
                    <a:lumMod val="75000"/>
                  </a:schemeClr>
                </a:solidFill>
              </a:rPr>
              <a:t>Példák: </a:t>
            </a:r>
            <a:r>
              <a:rPr lang="hu-HU" sz="2000" dirty="0" err="1">
                <a:solidFill>
                  <a:schemeClr val="tx1">
                    <a:lumMod val="75000"/>
                  </a:schemeClr>
                </a:solidFill>
              </a:rPr>
              <a:t>portscan</a:t>
            </a:r>
            <a:r>
              <a:rPr lang="hu-HU" sz="2000" dirty="0">
                <a:solidFill>
                  <a:schemeClr val="tx1">
                    <a:lumMod val="75000"/>
                  </a:schemeClr>
                </a:solidFill>
              </a:rPr>
              <a:t>, sikertelen belépési kísérlet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/>
              <a:t>Incidens </a:t>
            </a:r>
            <a:r>
              <a:rPr lang="hu-HU" sz="2000" dirty="0"/>
              <a:t> = NIS2 biztonsági esemény</a:t>
            </a:r>
          </a:p>
          <a:p>
            <a:pPr lvl="1">
              <a:lnSpc>
                <a:spcPct val="150000"/>
              </a:lnSpc>
            </a:pPr>
            <a:r>
              <a:rPr lang="hu-HU" sz="2000" dirty="0"/>
              <a:t>	</a:t>
            </a:r>
            <a:r>
              <a:rPr lang="hu-HU" sz="2000" dirty="0">
                <a:solidFill>
                  <a:schemeClr val="tx1">
                    <a:lumMod val="75000"/>
                  </a:schemeClr>
                </a:solidFill>
              </a:rPr>
              <a:t>Példák: sikeres betörés, adatszivárgás, </a:t>
            </a:r>
            <a:r>
              <a:rPr lang="hu-HU" sz="2000" dirty="0" err="1">
                <a:solidFill>
                  <a:schemeClr val="tx1">
                    <a:lumMod val="75000"/>
                  </a:schemeClr>
                </a:solidFill>
              </a:rPr>
              <a:t>DDoS</a:t>
            </a:r>
            <a:r>
              <a:rPr lang="hu-HU" sz="2000" dirty="0">
                <a:solidFill>
                  <a:schemeClr val="tx1">
                    <a:lumMod val="75000"/>
                  </a:schemeClr>
                </a:solidFill>
              </a:rPr>
              <a:t> támadás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/>
              <a:t>Incidensek hatása:</a:t>
            </a:r>
            <a:r>
              <a:rPr lang="hu-HU" sz="2000" dirty="0"/>
              <a:t> szolgáltatáskiesés, adatvesztés, reputációs károk, pénzügyi veszteség, hatósági büntetés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/>
              <a:t>Miért fontos a különbségtétel?</a:t>
            </a:r>
            <a:endParaRPr lang="hu-HU" sz="2000" dirty="0"/>
          </a:p>
          <a:p>
            <a:pPr>
              <a:lnSpc>
                <a:spcPct val="150000"/>
              </a:lnSpc>
            </a:pPr>
            <a:endParaRPr lang="hu-HU" sz="2000" dirty="0"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EB2AA83C-1D51-4AC5-87B6-256FB9710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4"/>
          <a:stretch/>
        </p:blipFill>
        <p:spPr>
          <a:xfrm>
            <a:off x="10562272" y="5124449"/>
            <a:ext cx="1629727" cy="1628207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97DCE33-17E5-4E2A-A094-6068D7C0748B}"/>
              </a:ext>
            </a:extLst>
          </p:cNvPr>
          <p:cNvSpPr txBox="1"/>
          <p:nvPr/>
        </p:nvSpPr>
        <p:spPr>
          <a:xfrm>
            <a:off x="776469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2/14</a:t>
            </a:r>
          </a:p>
        </p:txBody>
      </p:sp>
    </p:spTree>
    <p:extLst>
      <p:ext uri="{BB962C8B-B14F-4D97-AF65-F5344CB8AC3E}">
        <p14:creationId xmlns:p14="http://schemas.microsoft.com/office/powerpoint/2010/main" val="294961811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2092995" y="704079"/>
            <a:ext cx="920637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NIS2 – bejelentési kötelezettség kritériumai</a:t>
            </a:r>
          </a:p>
          <a:p>
            <a:pPr algn="ctr"/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891DEA-B572-4E5E-AA4A-A4170C12710B}"/>
              </a:ext>
            </a:extLst>
          </p:cNvPr>
          <p:cNvSpPr txBox="1"/>
          <p:nvPr/>
        </p:nvSpPr>
        <p:spPr>
          <a:xfrm>
            <a:off x="2365482" y="1820563"/>
            <a:ext cx="8661400" cy="409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Kötelező bejelentés</a:t>
            </a:r>
            <a:endParaRPr lang="hu-HU" sz="22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Jelentős incidens kritériumai:</a:t>
            </a:r>
            <a:endParaRPr lang="hu-HU" sz="2200" dirty="0"/>
          </a:p>
          <a:p>
            <a:pPr lvl="1">
              <a:lnSpc>
                <a:spcPct val="150000"/>
              </a:lnSpc>
            </a:pPr>
            <a:r>
              <a:rPr lang="hu-HU" sz="2200" dirty="0"/>
              <a:t>	- Súlyos működési zavar vagy pénzügyi veszteség.</a:t>
            </a:r>
          </a:p>
          <a:p>
            <a:pPr lvl="1">
              <a:lnSpc>
                <a:spcPct val="150000"/>
              </a:lnSpc>
            </a:pPr>
            <a:r>
              <a:rPr lang="hu-HU" sz="2200" dirty="0"/>
              <a:t>	- Jelentős vagyoni vagy nem vagyoni kár más személyeknek.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Bejelentés célja</a:t>
            </a:r>
            <a:endParaRPr lang="hu-HU" sz="22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Szankciók</a:t>
            </a:r>
            <a:endParaRPr lang="hu-HU" sz="2200" dirty="0"/>
          </a:p>
          <a:p>
            <a:pPr>
              <a:lnSpc>
                <a:spcPct val="150000"/>
              </a:lnSpc>
            </a:pPr>
            <a:endParaRPr lang="hu-HU" sz="22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A27D973-F0C3-4096-BE07-DBE39F586E81}"/>
              </a:ext>
            </a:extLst>
          </p:cNvPr>
          <p:cNvSpPr txBox="1"/>
          <p:nvPr/>
        </p:nvSpPr>
        <p:spPr>
          <a:xfrm>
            <a:off x="776469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3/14</a:t>
            </a:r>
          </a:p>
        </p:txBody>
      </p:sp>
    </p:spTree>
    <p:extLst>
      <p:ext uri="{BB962C8B-B14F-4D97-AF65-F5344CB8AC3E}">
        <p14:creationId xmlns:p14="http://schemas.microsoft.com/office/powerpoint/2010/main" val="328672270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1990354" y="704079"/>
            <a:ext cx="92063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Mikor jelentős egy incidens?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160C595-2200-44D3-8C3B-601608E019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52" y="3340100"/>
            <a:ext cx="10466047" cy="35179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1891DEA-B572-4E5E-AA4A-A4170C12710B}"/>
              </a:ext>
            </a:extLst>
          </p:cNvPr>
          <p:cNvSpPr txBox="1"/>
          <p:nvPr/>
        </p:nvSpPr>
        <p:spPr>
          <a:xfrm>
            <a:off x="1990354" y="1982965"/>
            <a:ext cx="8661400" cy="485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NIS2 definíció túl általános</a:t>
            </a:r>
            <a:endParaRPr lang="hu-HU" sz="2200" dirty="0"/>
          </a:p>
          <a:p>
            <a:pPr marL="285750" lvl="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39. cikk szerinti Bizottság</a:t>
            </a:r>
            <a:endParaRPr lang="hu-HU" sz="2200" dirty="0"/>
          </a:p>
          <a:p>
            <a:pPr lvl="1">
              <a:lnSpc>
                <a:spcPct val="150000"/>
              </a:lnSpc>
            </a:pPr>
            <a:r>
              <a:rPr lang="hu-HU" sz="2200" dirty="0"/>
              <a:t>	- </a:t>
            </a:r>
            <a:r>
              <a:rPr lang="hu-HU" sz="2200" dirty="0" err="1"/>
              <a:t>Ágazatonkénti</a:t>
            </a:r>
            <a:r>
              <a:rPr lang="hu-HU" sz="2200" dirty="0"/>
              <a:t> meghatározás</a:t>
            </a:r>
          </a:p>
          <a:p>
            <a:pPr lvl="1">
              <a:lnSpc>
                <a:spcPct val="150000"/>
              </a:lnSpc>
            </a:pPr>
            <a:r>
              <a:rPr lang="hu-HU" sz="2200" dirty="0"/>
              <a:t>	- ENISA szerepe</a:t>
            </a:r>
          </a:p>
          <a:p>
            <a:pPr lvl="1">
              <a:lnSpc>
                <a:spcPct val="150000"/>
              </a:lnSpc>
            </a:pPr>
            <a:r>
              <a:rPr lang="hu-HU" sz="2200" dirty="0"/>
              <a:t>	- Küszöbértékek</a:t>
            </a:r>
          </a:p>
          <a:p>
            <a:pPr marL="285750" lvl="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Bízd rá a CSIRT-re!</a:t>
            </a:r>
            <a:endParaRPr lang="hu-HU" sz="2200" dirty="0"/>
          </a:p>
          <a:p>
            <a:pPr>
              <a:lnSpc>
                <a:spcPct val="250000"/>
              </a:lnSpc>
            </a:pPr>
            <a:endParaRPr lang="hu-HU" sz="22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2A630B4-74B2-485D-AA0B-D117AC76ABA4}"/>
              </a:ext>
            </a:extLst>
          </p:cNvPr>
          <p:cNvSpPr txBox="1"/>
          <p:nvPr/>
        </p:nvSpPr>
        <p:spPr>
          <a:xfrm>
            <a:off x="776469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4/14</a:t>
            </a:r>
          </a:p>
        </p:txBody>
      </p:sp>
    </p:spTree>
    <p:extLst>
      <p:ext uri="{BB962C8B-B14F-4D97-AF65-F5344CB8AC3E}">
        <p14:creationId xmlns:p14="http://schemas.microsoft.com/office/powerpoint/2010/main" val="74005696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2092995" y="704079"/>
            <a:ext cx="92063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incidensek bejelentésének folyamata és határidők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891DEA-B572-4E5E-AA4A-A4170C12710B}"/>
              </a:ext>
            </a:extLst>
          </p:cNvPr>
          <p:cNvSpPr txBox="1"/>
          <p:nvPr/>
        </p:nvSpPr>
        <p:spPr>
          <a:xfrm>
            <a:off x="2365482" y="2392259"/>
            <a:ext cx="8661400" cy="358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Haladéktalan bejelentés:</a:t>
            </a:r>
            <a:r>
              <a:rPr lang="hu-HU" sz="2200" dirty="0"/>
              <a:t> 24 órán belül ha vélhetően megtörtént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72 órás jelentés:</a:t>
            </a:r>
            <a:r>
              <a:rPr lang="hu-HU" sz="2200" dirty="0"/>
              <a:t> ha biztosan megtörtént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Közbenső jelentések</a:t>
            </a:r>
            <a:endParaRPr lang="hu-HU" sz="22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Zárójelentés:</a:t>
            </a:r>
            <a:r>
              <a:rPr lang="hu-HU" sz="2200" dirty="0"/>
              <a:t> a helyreállítási folyamat </a:t>
            </a:r>
            <a:br>
              <a:rPr lang="hu-HU" sz="2200" dirty="0"/>
            </a:br>
            <a:r>
              <a:rPr lang="hu-HU" sz="2200" dirty="0"/>
              <a:t>végén </a:t>
            </a:r>
          </a:p>
          <a:p>
            <a:pPr>
              <a:lnSpc>
                <a:spcPct val="150000"/>
              </a:lnSpc>
            </a:pPr>
            <a:endParaRPr lang="hu-HU" sz="22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B7C83BA-9408-4776-B18A-264D27DBF5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2"/>
          <a:stretch/>
        </p:blipFill>
        <p:spPr>
          <a:xfrm>
            <a:off x="8285311" y="3673221"/>
            <a:ext cx="2458889" cy="2357481"/>
          </a:xfrm>
          <a:prstGeom prst="rect">
            <a:avLst/>
          </a:prstGeom>
          <a:noFill/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C415DEF-5E77-4B98-ADFA-1FF37D27A8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54" t="3451" r="-1169" b="-3451"/>
          <a:stretch/>
        </p:blipFill>
        <p:spPr>
          <a:xfrm>
            <a:off x="7812151" y="3204975"/>
            <a:ext cx="3487219" cy="350223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4B02C56-8CED-43A0-9D84-487C4FCDA1E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11" y="4105440"/>
            <a:ext cx="3726747" cy="2393508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CA5D1248-9825-4FF1-9F9A-650133314394}"/>
              </a:ext>
            </a:extLst>
          </p:cNvPr>
          <p:cNvSpPr txBox="1"/>
          <p:nvPr/>
        </p:nvSpPr>
        <p:spPr>
          <a:xfrm>
            <a:off x="776469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5/14</a:t>
            </a:r>
          </a:p>
        </p:txBody>
      </p:sp>
    </p:spTree>
    <p:extLst>
      <p:ext uri="{BB962C8B-B14F-4D97-AF65-F5344CB8AC3E}">
        <p14:creationId xmlns:p14="http://schemas.microsoft.com/office/powerpoint/2010/main" val="85154073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1953033" y="704079"/>
            <a:ext cx="92063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bejelentés tartalma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891DEA-B572-4E5E-AA4A-A4170C12710B}"/>
              </a:ext>
            </a:extLst>
          </p:cNvPr>
          <p:cNvSpPr txBox="1"/>
          <p:nvPr/>
        </p:nvSpPr>
        <p:spPr>
          <a:xfrm>
            <a:off x="2365482" y="2268434"/>
            <a:ext cx="8661400" cy="358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Első értesítés:</a:t>
            </a:r>
            <a:r>
              <a:rPr lang="hu-HU" sz="2200" dirty="0"/>
              <a:t> Az incidens leírása, érintett szolgáltatások, hatás, kapcsolatfelvételi pont.</a:t>
            </a:r>
          </a:p>
          <a:p>
            <a:pPr lvl="0">
              <a:lnSpc>
                <a:spcPct val="150000"/>
              </a:lnSpc>
            </a:pPr>
            <a:endParaRPr lang="hu-HU" sz="22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Részletes jelentés:</a:t>
            </a:r>
            <a:r>
              <a:rPr lang="hu-HU" sz="2200" dirty="0"/>
              <a:t> Az incidens okai, károk, reagálási lépések.</a:t>
            </a:r>
          </a:p>
          <a:p>
            <a:pPr lvl="0">
              <a:lnSpc>
                <a:spcPct val="150000"/>
              </a:lnSpc>
            </a:pPr>
            <a:endParaRPr lang="hu-HU" sz="22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Záró jelentés:</a:t>
            </a:r>
            <a:r>
              <a:rPr lang="hu-HU" sz="2200" dirty="0"/>
              <a:t> Helyreállítás, tanulságok és jövőbeli javaslatok.</a:t>
            </a:r>
          </a:p>
          <a:p>
            <a:pPr>
              <a:lnSpc>
                <a:spcPct val="150000"/>
              </a:lnSpc>
            </a:pPr>
            <a:endParaRPr lang="hu-HU" sz="22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F1A24A7-03F0-402C-A4A5-9A9F5F98AC5B}"/>
              </a:ext>
            </a:extLst>
          </p:cNvPr>
          <p:cNvSpPr txBox="1"/>
          <p:nvPr/>
        </p:nvSpPr>
        <p:spPr>
          <a:xfrm>
            <a:off x="776469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6/14</a:t>
            </a:r>
          </a:p>
        </p:txBody>
      </p:sp>
    </p:spTree>
    <p:extLst>
      <p:ext uri="{BB962C8B-B14F-4D97-AF65-F5344CB8AC3E}">
        <p14:creationId xmlns:p14="http://schemas.microsoft.com/office/powerpoint/2010/main" val="82334422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2092995" y="704079"/>
            <a:ext cx="92063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NIS2 – Az incidensbejelentés céljai és előnyei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891DEA-B572-4E5E-AA4A-A4170C12710B}"/>
              </a:ext>
            </a:extLst>
          </p:cNvPr>
          <p:cNvSpPr txBox="1"/>
          <p:nvPr/>
        </p:nvSpPr>
        <p:spPr>
          <a:xfrm>
            <a:off x="2363679" y="1600905"/>
            <a:ext cx="8831253" cy="409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Cél:</a:t>
            </a:r>
            <a:r>
              <a:rPr lang="hu-HU" sz="2200" dirty="0"/>
              <a:t> Gyors kommunikáció, fenyegetések azonosítása és elhárítása.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Előnyök:</a:t>
            </a:r>
            <a:r>
              <a:rPr lang="hu-HU" sz="2200" dirty="0"/>
              <a:t> Hatósági támogatás, információmegosztás, jogi megfelelés.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Közös érdek, közös felelősség:</a:t>
            </a:r>
            <a:r>
              <a:rPr lang="hu-HU" sz="2200" dirty="0"/>
              <a:t> Magyarország és az Európai Unió biztonsága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Incidenskezelő szervezet </a:t>
            </a:r>
            <a:r>
              <a:rPr lang="hu-HU" sz="2200" dirty="0"/>
              <a:t>kötelezettségei</a:t>
            </a:r>
          </a:p>
          <a:p>
            <a:pPr>
              <a:lnSpc>
                <a:spcPct val="150000"/>
              </a:lnSpc>
            </a:pPr>
            <a:endParaRPr lang="hu-HU" sz="22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BA7D43E-8456-45B4-9E33-3839143B8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t="36567" b="4172"/>
          <a:stretch/>
        </p:blipFill>
        <p:spPr>
          <a:xfrm>
            <a:off x="1330713" y="4682067"/>
            <a:ext cx="2909461" cy="217593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649490D-3E39-4695-94C2-F3737BDEAD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/>
          <a:stretch/>
        </p:blipFill>
        <p:spPr>
          <a:xfrm>
            <a:off x="9438989" y="4682066"/>
            <a:ext cx="2753011" cy="21743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243C6A40-2023-4EF9-8913-F0C8033051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2" r="13700"/>
          <a:stretch/>
        </p:blipFill>
        <p:spPr>
          <a:xfrm>
            <a:off x="7076225" y="4682067"/>
            <a:ext cx="2362764" cy="217593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932E8BAA-68DE-4DEF-9E7F-EA1DD33009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41677"/>
          <a:stretch/>
        </p:blipFill>
        <p:spPr>
          <a:xfrm>
            <a:off x="4240174" y="4682066"/>
            <a:ext cx="2836051" cy="2176252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7C10B7EA-5EAC-4F5E-A73E-3429E74B7485}"/>
              </a:ext>
            </a:extLst>
          </p:cNvPr>
          <p:cNvSpPr txBox="1"/>
          <p:nvPr/>
        </p:nvSpPr>
        <p:spPr>
          <a:xfrm>
            <a:off x="776469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7/14</a:t>
            </a:r>
          </a:p>
        </p:txBody>
      </p:sp>
    </p:spTree>
    <p:extLst>
      <p:ext uri="{BB962C8B-B14F-4D97-AF65-F5344CB8AC3E}">
        <p14:creationId xmlns:p14="http://schemas.microsoft.com/office/powerpoint/2010/main" val="166622231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72652" y="646489"/>
            <a:ext cx="920637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Hazai jogszabályi környezet  </a:t>
            </a:r>
            <a:b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jelenlegi és tervezett  -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891DEA-B572-4E5E-AA4A-A4170C12710B}"/>
              </a:ext>
            </a:extLst>
          </p:cNvPr>
          <p:cNvSpPr txBox="1"/>
          <p:nvPr/>
        </p:nvSpPr>
        <p:spPr>
          <a:xfrm>
            <a:off x="1751605" y="1914831"/>
            <a:ext cx="8831253" cy="409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2023. 23. törvény, incidensbejelentés:</a:t>
            </a:r>
            <a:endParaRPr lang="hu-HU" sz="2200" dirty="0"/>
          </a:p>
          <a:p>
            <a:pPr lvl="1">
              <a:lnSpc>
                <a:spcPct val="150000"/>
              </a:lnSpc>
            </a:pPr>
            <a:r>
              <a:rPr lang="hu-HU" sz="2200" dirty="0"/>
              <a:t>10. fejezet, 27. paragrafus,</a:t>
            </a:r>
            <a:br>
              <a:rPr lang="hu-HU" sz="2200" dirty="0"/>
            </a:br>
            <a:r>
              <a:rPr lang="hu-HU" sz="2200" dirty="0"/>
              <a:t>2024. október 18-tól</a:t>
            </a:r>
          </a:p>
          <a:p>
            <a:pPr lvl="1">
              <a:lnSpc>
                <a:spcPct val="150000"/>
              </a:lnSpc>
            </a:pPr>
            <a:r>
              <a:rPr lang="hu-HU" sz="2200" dirty="0"/>
              <a:t>Közreműködők</a:t>
            </a:r>
            <a:br>
              <a:rPr lang="hu-HU" sz="2200" dirty="0"/>
            </a:br>
            <a:endParaRPr lang="hu-HU" sz="22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7/2024. MK rendelet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/>
              <a:t>2013 50. törvény </a:t>
            </a:r>
            <a:r>
              <a:rPr lang="hu-HU" sz="2200" dirty="0"/>
              <a:t>és </a:t>
            </a:r>
            <a:r>
              <a:rPr lang="hu-HU" sz="2200" b="1" dirty="0"/>
              <a:t>271/2018. </a:t>
            </a:r>
            <a:r>
              <a:rPr lang="hu-HU" sz="2200" b="1" dirty="0" err="1"/>
              <a:t>kr.</a:t>
            </a:r>
            <a:endParaRPr lang="hu-HU" sz="2200" dirty="0"/>
          </a:p>
          <a:p>
            <a:pPr lvl="1">
              <a:lnSpc>
                <a:spcPct val="150000"/>
              </a:lnSpc>
            </a:pPr>
            <a:r>
              <a:rPr lang="hu-HU" sz="2200" dirty="0"/>
              <a:t>Új jogszabály, új kormányrendelet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FC9CD2B-9D38-4CF2-8E5F-9BDD0AF406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660" y="408383"/>
            <a:ext cx="1330713" cy="1330713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AB74F03F-20C8-428A-B829-C451304226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15" y="1958611"/>
            <a:ext cx="1783405" cy="178340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E6E4AE16-A808-44A5-893D-5E31D297F0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047" y="3214733"/>
            <a:ext cx="1783405" cy="1783405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5B25ED92-6FE3-4678-A444-E9A19A149E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20" y="4779063"/>
            <a:ext cx="1783405" cy="1783405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2F7BE943-2695-4197-99AC-E61DFAF253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2" r="19453"/>
          <a:stretch/>
        </p:blipFill>
        <p:spPr>
          <a:xfrm>
            <a:off x="10271072" y="63455"/>
            <a:ext cx="1591810" cy="2095400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2EED2A70-086A-4F9C-ADC2-A4554C3A01A1}"/>
              </a:ext>
            </a:extLst>
          </p:cNvPr>
          <p:cNvSpPr txBox="1"/>
          <p:nvPr/>
        </p:nvSpPr>
        <p:spPr>
          <a:xfrm>
            <a:off x="8125315" y="3779606"/>
            <a:ext cx="17834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00" dirty="0"/>
              <a:t>2023. évi XXIII. törvény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438BE163-AF89-46B3-8DC5-32208B7EE4C2}"/>
              </a:ext>
            </a:extLst>
          </p:cNvPr>
          <p:cNvSpPr txBox="1"/>
          <p:nvPr/>
        </p:nvSpPr>
        <p:spPr>
          <a:xfrm>
            <a:off x="10001940" y="5012312"/>
            <a:ext cx="21900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00" dirty="0"/>
              <a:t>7/2024. (VI. 24.)</a:t>
            </a:r>
            <a:br>
              <a:rPr lang="hu-HU" sz="1300" dirty="0"/>
            </a:br>
            <a:r>
              <a:rPr lang="hu-HU" sz="1300" dirty="0"/>
              <a:t>MK rendelet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9214F6A-05B9-4719-9F3F-84D432B571FA}"/>
              </a:ext>
            </a:extLst>
          </p:cNvPr>
          <p:cNvSpPr txBox="1"/>
          <p:nvPr/>
        </p:nvSpPr>
        <p:spPr>
          <a:xfrm>
            <a:off x="8118197" y="4452114"/>
            <a:ext cx="17834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00" dirty="0"/>
              <a:t>2013. évi L. törvény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7634D649-CE85-4266-B0BB-4927C779A6E5}"/>
              </a:ext>
            </a:extLst>
          </p:cNvPr>
          <p:cNvSpPr txBox="1"/>
          <p:nvPr/>
        </p:nvSpPr>
        <p:spPr>
          <a:xfrm>
            <a:off x="776469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8/14</a:t>
            </a:r>
          </a:p>
        </p:txBody>
      </p:sp>
    </p:spTree>
    <p:extLst>
      <p:ext uri="{BB962C8B-B14F-4D97-AF65-F5344CB8AC3E}">
        <p14:creationId xmlns:p14="http://schemas.microsoft.com/office/powerpoint/2010/main" val="19006234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330713" cy="6858000"/>
            <a:chOff x="0" y="0"/>
            <a:chExt cx="1330713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62509F6-13DB-405A-BF99-314C43F0A12F}"/>
                </a:ext>
              </a:extLst>
            </p:cNvPr>
            <p:cNvSpPr/>
            <p:nvPr/>
          </p:nvSpPr>
          <p:spPr>
            <a:xfrm>
              <a:off x="0" y="0"/>
              <a:ext cx="1330713" cy="6858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242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263805" y="5866832"/>
              <a:ext cx="764612" cy="771653"/>
            </a:xfrm>
            <a:prstGeom prst="ellipse">
              <a:avLst/>
            </a:prstGeom>
            <a:blipFill dpi="0" rotWithShape="1"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2652" y="295597"/>
              <a:ext cx="1146918" cy="113175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00" t="10000" r="10000" b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8205F7-EDB8-4908-9F7D-8E44EAC56DDC}"/>
              </a:ext>
            </a:extLst>
          </p:cNvPr>
          <p:cNvSpPr txBox="1"/>
          <p:nvPr/>
        </p:nvSpPr>
        <p:spPr>
          <a:xfrm>
            <a:off x="2092995" y="704079"/>
            <a:ext cx="92063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Incidenskezelés: </a:t>
            </a:r>
            <a:r>
              <a:rPr lang="hu-H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 végzi? </a:t>
            </a:r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Incidensbejelentés: </a:t>
            </a:r>
            <a:r>
              <a:rPr lang="hu-H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kinek jelentsük?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891DEA-B572-4E5E-AA4A-A4170C12710B}"/>
              </a:ext>
            </a:extLst>
          </p:cNvPr>
          <p:cNvSpPr txBox="1"/>
          <p:nvPr/>
        </p:nvSpPr>
        <p:spPr>
          <a:xfrm>
            <a:off x="2365481" y="2545049"/>
            <a:ext cx="8831253" cy="252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hu-HU" sz="2200" b="1" dirty="0"/>
              <a:t>Szervezet </a:t>
            </a:r>
            <a:r>
              <a:rPr lang="hu-HU" sz="2200" dirty="0"/>
              <a:t>önmaga vagy</a:t>
            </a:r>
            <a:r>
              <a:rPr lang="hu-HU" sz="2200" b="1" dirty="0"/>
              <a:t> közreműködő</a:t>
            </a:r>
            <a:br>
              <a:rPr lang="hu-HU" sz="2200" b="1" dirty="0"/>
            </a:br>
            <a:r>
              <a:rPr lang="hu-HU" sz="2200" b="1" dirty="0"/>
              <a:t>Ágazaton belüli </a:t>
            </a:r>
            <a:r>
              <a:rPr lang="hu-HU" sz="2200" dirty="0"/>
              <a:t>incidenskezelő központ</a:t>
            </a:r>
          </a:p>
          <a:p>
            <a:pPr marL="285750" lvl="0" indent="-28575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hu-HU" sz="2200" b="1" dirty="0"/>
              <a:t>Nemzeti </a:t>
            </a:r>
            <a:r>
              <a:rPr lang="hu-HU" sz="2200" dirty="0"/>
              <a:t>incidenskezelő központ</a:t>
            </a:r>
          </a:p>
          <a:p>
            <a:pPr marL="285750" lvl="0" indent="-28575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hu-HU" sz="2200" b="1" dirty="0"/>
              <a:t>NBSZ/NKI – KNBSZ – MNB?</a:t>
            </a:r>
            <a:endParaRPr lang="hu-HU" sz="220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4BF8885-72A7-43DE-B594-51532E7989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4"/>
          <a:stretch/>
        </p:blipFill>
        <p:spPr>
          <a:xfrm>
            <a:off x="7606836" y="2417727"/>
            <a:ext cx="3589898" cy="358655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17597211-1176-4268-A21B-269D0EBA7591}"/>
              </a:ext>
            </a:extLst>
          </p:cNvPr>
          <p:cNvSpPr txBox="1"/>
          <p:nvPr/>
        </p:nvSpPr>
        <p:spPr>
          <a:xfrm>
            <a:off x="776469" y="6525271"/>
            <a:ext cx="104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9/14</a:t>
            </a:r>
          </a:p>
        </p:txBody>
      </p:sp>
    </p:spTree>
    <p:extLst>
      <p:ext uri="{BB962C8B-B14F-4D97-AF65-F5344CB8AC3E}">
        <p14:creationId xmlns:p14="http://schemas.microsoft.com/office/powerpoint/2010/main" val="998030053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1. egyéni séma">
      <a:dk1>
        <a:sysClr val="windowText" lastClr="000000"/>
      </a:dk1>
      <a:lt1>
        <a:sysClr val="window" lastClr="FFFFFF"/>
      </a:lt1>
      <a:dk2>
        <a:srgbClr val="1A2842"/>
      </a:dk2>
      <a:lt2>
        <a:srgbClr val="DFE3E5"/>
      </a:lt2>
      <a:accent1>
        <a:srgbClr val="0070C0"/>
      </a:accent1>
      <a:accent2>
        <a:srgbClr val="00B0F0"/>
      </a:accent2>
      <a:accent3>
        <a:srgbClr val="0070C0"/>
      </a:accent3>
      <a:accent4>
        <a:srgbClr val="42BA97"/>
      </a:accent4>
      <a:accent5>
        <a:srgbClr val="3E8853"/>
      </a:accent5>
      <a:accent6>
        <a:srgbClr val="62A39F"/>
      </a:accent6>
      <a:hlink>
        <a:srgbClr val="6988C3"/>
      </a:hlink>
      <a:folHlink>
        <a:srgbClr val="B4C3E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7270</TotalTime>
  <Words>304</Words>
  <Application>Microsoft Office PowerPoint</Application>
  <PresentationFormat>Szélesvásznú</PresentationFormat>
  <Paragraphs>100</Paragraphs>
  <Slides>13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Wingdings 3</vt:lpstr>
      <vt:lpstr>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2023.09.20.</dc:title>
  <dc:creator>Viktória Hegyvári</dc:creator>
  <cp:lastModifiedBy>monika.forgo</cp:lastModifiedBy>
  <cp:revision>215</cp:revision>
  <dcterms:created xsi:type="dcterms:W3CDTF">2023-09-19T11:11:05Z</dcterms:created>
  <dcterms:modified xsi:type="dcterms:W3CDTF">2024-09-30T08:09:57Z</dcterms:modified>
</cp:coreProperties>
</file>